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5"/>
  </p:notesMasterIdLst>
  <p:sldIdLst>
    <p:sldId id="287" r:id="rId2"/>
    <p:sldId id="280" r:id="rId3"/>
    <p:sldId id="288" r:id="rId4"/>
    <p:sldId id="278" r:id="rId5"/>
    <p:sldId id="289" r:id="rId6"/>
    <p:sldId id="259" r:id="rId7"/>
    <p:sldId id="290" r:id="rId8"/>
    <p:sldId id="285" r:id="rId9"/>
    <p:sldId id="291" r:id="rId10"/>
    <p:sldId id="284" r:id="rId11"/>
    <p:sldId id="292" r:id="rId12"/>
    <p:sldId id="293" r:id="rId13"/>
    <p:sldId id="29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70" autoAdjust="0"/>
    <p:restoredTop sz="86322" autoAdjust="0"/>
  </p:normalViewPr>
  <p:slideViewPr>
    <p:cSldViewPr snapToGrid="0">
      <p:cViewPr>
        <p:scale>
          <a:sx n="59" d="100"/>
          <a:sy n="59" d="100"/>
        </p:scale>
        <p:origin x="-420" y="144"/>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1/21/2019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8321" y="1890668"/>
            <a:ext cx="9082242" cy="2900273"/>
          </a:xfrm>
        </p:spPr>
        <p:txBody>
          <a:bodyPr>
            <a:normAutofit fontScale="90000"/>
          </a:bodyPr>
          <a:lstStyle/>
          <a:p>
            <a:pPr algn="ctr">
              <a:lnSpc>
                <a:spcPct val="200000"/>
              </a:lnSpc>
            </a:pPr>
            <a:r>
              <a:rPr lang="en-US" dirty="0" smtClean="0">
                <a:solidFill>
                  <a:srgbClr val="00B050"/>
                </a:solidFill>
              </a:rPr>
              <a:t>Research on Bases</a:t>
            </a:r>
            <a:br>
              <a:rPr lang="en-US" dirty="0" smtClean="0">
                <a:solidFill>
                  <a:srgbClr val="00B050"/>
                </a:solidFill>
              </a:rPr>
            </a:br>
            <a:r>
              <a:rPr lang="en-US" dirty="0" smtClean="0">
                <a:solidFill>
                  <a:srgbClr val="00B050"/>
                </a:solidFill>
              </a:rPr>
              <a:t>Name</a:t>
            </a:r>
            <a:br>
              <a:rPr lang="en-US" dirty="0" smtClean="0">
                <a:solidFill>
                  <a:srgbClr val="00B050"/>
                </a:solidFill>
              </a:rPr>
            </a:br>
            <a:r>
              <a:rPr lang="en-US" dirty="0" smtClean="0">
                <a:solidFill>
                  <a:srgbClr val="00B050"/>
                </a:solidFill>
              </a:rPr>
              <a:t>Institution of Affiliation</a:t>
            </a:r>
            <a:endParaRPr lang="en-US" dirty="0">
              <a:solidFill>
                <a:srgbClr val="00B050"/>
              </a:solidFill>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7448" y="609600"/>
            <a:ext cx="4069724" cy="575256"/>
          </a:xfrm>
        </p:spPr>
        <p:txBody>
          <a:bodyPr>
            <a:normAutofit fontScale="90000"/>
          </a:bodyPr>
          <a:lstStyle/>
          <a:p>
            <a:pPr algn="ct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a:xfrm>
            <a:off x="677333" y="1310640"/>
            <a:ext cx="10944395" cy="5355631"/>
          </a:xfrm>
        </p:spPr>
        <p:txBody>
          <a:bodyPr>
            <a:noAutofit/>
          </a:bodyPr>
          <a:lstStyle/>
          <a:p>
            <a:pPr marL="0" indent="0">
              <a:lnSpc>
                <a:spcPct val="150000"/>
              </a:lnSpc>
              <a:buFont typeface="Wingdings" pitchFamily="2" charset="2"/>
              <a:buChar char="Ø"/>
            </a:pPr>
            <a:r>
              <a:rPr lang="en-US" sz="2200" dirty="0" smtClean="0">
                <a:latin typeface="Constantia" pitchFamily="18" charset="0"/>
              </a:rPr>
              <a:t>Bases are substances which in their  aqueous phase release hydroxide ions or alternatively with a pH of more than 7.</a:t>
            </a:r>
          </a:p>
          <a:p>
            <a:pPr marL="0" indent="0">
              <a:lnSpc>
                <a:spcPct val="150000"/>
              </a:lnSpc>
              <a:buFont typeface="Wingdings" pitchFamily="2" charset="2"/>
              <a:buChar char="Ø"/>
            </a:pPr>
            <a:r>
              <a:rPr lang="en-US" sz="2200" dirty="0" smtClean="0">
                <a:latin typeface="Constantia" pitchFamily="18" charset="0"/>
              </a:rPr>
              <a:t>Bases are mostly metal oxides and metal hydroxides with the most common being:</a:t>
            </a:r>
          </a:p>
          <a:p>
            <a:pPr marL="400050" lvl="1" indent="0">
              <a:lnSpc>
                <a:spcPct val="150000"/>
              </a:lnSpc>
              <a:buFont typeface="Wingdings" pitchFamily="2" charset="2"/>
              <a:buChar char="ü"/>
            </a:pPr>
            <a:r>
              <a:rPr lang="en-US" sz="2000" dirty="0" smtClean="0">
                <a:latin typeface="Constantia" pitchFamily="18" charset="0"/>
              </a:rPr>
              <a:t>Copper (ii) oxide </a:t>
            </a:r>
          </a:p>
          <a:p>
            <a:pPr marL="400050" lvl="1" indent="0">
              <a:lnSpc>
                <a:spcPct val="150000"/>
              </a:lnSpc>
              <a:buFont typeface="Wingdings" pitchFamily="2" charset="2"/>
              <a:buChar char="ü"/>
            </a:pPr>
            <a:r>
              <a:rPr lang="en-US" sz="2000" dirty="0" smtClean="0">
                <a:latin typeface="Constantia" pitchFamily="18" charset="0"/>
              </a:rPr>
              <a:t>Zinc oxide</a:t>
            </a:r>
          </a:p>
          <a:p>
            <a:pPr marL="400050" lvl="1" indent="0">
              <a:lnSpc>
                <a:spcPct val="150000"/>
              </a:lnSpc>
              <a:buFont typeface="Wingdings" pitchFamily="2" charset="2"/>
              <a:buChar char="ü"/>
            </a:pPr>
            <a:r>
              <a:rPr lang="en-US" sz="2000" dirty="0" smtClean="0">
                <a:latin typeface="Constantia" pitchFamily="18" charset="0"/>
              </a:rPr>
              <a:t>Magnesium hydroxide</a:t>
            </a:r>
          </a:p>
          <a:p>
            <a:pPr marL="400050" lvl="1" indent="0">
              <a:lnSpc>
                <a:spcPct val="150000"/>
              </a:lnSpc>
              <a:buFont typeface="Wingdings" pitchFamily="2" charset="2"/>
              <a:buChar char="ü"/>
            </a:pPr>
            <a:r>
              <a:rPr lang="en-US" sz="2000" dirty="0" smtClean="0">
                <a:latin typeface="Constantia" pitchFamily="18" charset="0"/>
              </a:rPr>
              <a:t>Sodium hydroxide	</a:t>
            </a:r>
          </a:p>
          <a:p>
            <a:pPr marL="400050" lvl="1" indent="0">
              <a:lnSpc>
                <a:spcPct val="150000"/>
              </a:lnSpc>
              <a:buFont typeface="Wingdings" pitchFamily="2" charset="2"/>
              <a:buChar char="ü"/>
            </a:pPr>
            <a:r>
              <a:rPr lang="en-US" sz="2000" dirty="0" smtClean="0">
                <a:latin typeface="Constantia" pitchFamily="18" charset="0"/>
              </a:rPr>
              <a:t>Aluminum oxide</a:t>
            </a:r>
          </a:p>
          <a:p>
            <a:pPr marL="400050" lvl="1" indent="0">
              <a:lnSpc>
                <a:spcPct val="150000"/>
              </a:lnSpc>
              <a:buFont typeface="Wingdings" pitchFamily="2" charset="2"/>
              <a:buChar char="ü"/>
            </a:pPr>
            <a:r>
              <a:rPr lang="en-US" sz="2000" dirty="0" smtClean="0">
                <a:latin typeface="Constantia" pitchFamily="18" charset="0"/>
              </a:rPr>
              <a:t>Potassium hydroxide</a:t>
            </a:r>
            <a:endParaRPr lang="en-US" sz="2000" dirty="0" smtClean="0"/>
          </a:p>
        </p:txBody>
      </p:sp>
    </p:spTree>
    <p:extLst>
      <p:ext uri="{BB962C8B-B14F-4D97-AF65-F5344CB8AC3E}">
        <p14:creationId xmlns:p14="http://schemas.microsoft.com/office/powerpoint/2010/main" val="109758823"/>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B050"/>
                </a:solidFill>
              </a:rPr>
              <a:t>Introduction cont…</a:t>
            </a:r>
            <a:endParaRPr lang="en-US" dirty="0">
              <a:solidFill>
                <a:srgbClr val="00B050"/>
              </a:solidFill>
            </a:endParaRPr>
          </a:p>
        </p:txBody>
      </p:sp>
      <p:sp>
        <p:nvSpPr>
          <p:cNvPr id="3" name="Content Placeholder 2"/>
          <p:cNvSpPr>
            <a:spLocks noGrp="1"/>
          </p:cNvSpPr>
          <p:nvPr>
            <p:ph idx="1"/>
          </p:nvPr>
        </p:nvSpPr>
        <p:spPr>
          <a:xfrm>
            <a:off x="677334" y="1544320"/>
            <a:ext cx="10417386" cy="5140959"/>
          </a:xfrm>
        </p:spPr>
        <p:txBody>
          <a:bodyPr>
            <a:normAutofit/>
          </a:bodyPr>
          <a:lstStyle/>
          <a:p>
            <a:pPr indent="0">
              <a:lnSpc>
                <a:spcPct val="200000"/>
              </a:lnSpc>
              <a:buFont typeface="Wingdings" pitchFamily="2" charset="2"/>
              <a:buChar char="Ø"/>
            </a:pPr>
            <a:r>
              <a:rPr lang="en-US" sz="2000" dirty="0" smtClean="0">
                <a:latin typeface="Constantia" pitchFamily="18" charset="0"/>
              </a:rPr>
              <a:t>A substance can be identified as a base if its name starts with a metallic ion and ends with a hydroxide.</a:t>
            </a:r>
          </a:p>
          <a:p>
            <a:pPr indent="0">
              <a:lnSpc>
                <a:spcPct val="200000"/>
              </a:lnSpc>
              <a:buFont typeface="Wingdings" pitchFamily="2" charset="2"/>
              <a:buChar char="Ø"/>
            </a:pPr>
            <a:r>
              <a:rPr lang="en-US" sz="2000" dirty="0" smtClean="0">
                <a:latin typeface="Constantia" pitchFamily="18" charset="0"/>
              </a:rPr>
              <a:t>A substance is also a base if its starts with the ammonium ion in its name or the chemical formula ends with an –OH.</a:t>
            </a:r>
          </a:p>
          <a:p>
            <a:pPr indent="0">
              <a:lnSpc>
                <a:spcPct val="200000"/>
              </a:lnSpc>
              <a:buFont typeface="Wingdings" pitchFamily="2" charset="2"/>
              <a:buChar char="Ø"/>
            </a:pPr>
            <a:r>
              <a:rPr lang="en-US" sz="2000" dirty="0" smtClean="0">
                <a:latin typeface="Constantia" pitchFamily="18" charset="0"/>
              </a:rPr>
              <a:t>Bases can be classified as strong or weak. It is strong if it completely dissociates in water . Such bases have their constituent metallic ions commonly being alkali and alkali earth metals. Weak bases partially dissociate in water.</a:t>
            </a:r>
            <a:endParaRPr lang="en-US" sz="2000" dirty="0"/>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014" y="254000"/>
            <a:ext cx="8596668" cy="808234"/>
          </a:xfrm>
        </p:spPr>
        <p:txBody>
          <a:bodyPr/>
          <a:lstStyle/>
          <a:p>
            <a:pPr algn="ctr"/>
            <a:r>
              <a:rPr lang="en-US" dirty="0" smtClean="0">
                <a:solidFill>
                  <a:srgbClr val="00B050"/>
                </a:solidFill>
              </a:rPr>
              <a:t>Properties of bases</a:t>
            </a:r>
            <a:endParaRPr lang="en-US" dirty="0">
              <a:solidFill>
                <a:srgbClr val="00B050"/>
              </a:solidFill>
            </a:endParaRPr>
          </a:p>
        </p:txBody>
      </p:sp>
      <p:sp>
        <p:nvSpPr>
          <p:cNvPr id="3" name="Content Placeholder 2"/>
          <p:cNvSpPr>
            <a:spLocks noGrp="1"/>
          </p:cNvSpPr>
          <p:nvPr>
            <p:ph idx="1"/>
          </p:nvPr>
        </p:nvSpPr>
        <p:spPr>
          <a:xfrm>
            <a:off x="543655" y="924560"/>
            <a:ext cx="11658505" cy="5933440"/>
          </a:xfrm>
        </p:spPr>
        <p:txBody>
          <a:bodyPr>
            <a:normAutofit fontScale="85000" lnSpcReduction="10000"/>
          </a:bodyPr>
          <a:lstStyle/>
          <a:p>
            <a:pPr>
              <a:lnSpc>
                <a:spcPct val="170000"/>
              </a:lnSpc>
              <a:buNone/>
            </a:pPr>
            <a:r>
              <a:rPr lang="en-US" sz="2400" u="sng" dirty="0" smtClean="0">
                <a:solidFill>
                  <a:srgbClr val="00B050"/>
                </a:solidFill>
                <a:latin typeface="Constantia" pitchFamily="18" charset="0"/>
              </a:rPr>
              <a:t>Physical properties</a:t>
            </a:r>
          </a:p>
          <a:p>
            <a:pPr>
              <a:lnSpc>
                <a:spcPct val="170000"/>
              </a:lnSpc>
              <a:buFont typeface="Wingdings" pitchFamily="2" charset="2"/>
              <a:buChar char="ü"/>
            </a:pPr>
            <a:r>
              <a:rPr lang="en-US" sz="2400" dirty="0" smtClean="0">
                <a:solidFill>
                  <a:schemeClr val="tx1"/>
                </a:solidFill>
                <a:latin typeface="Constantia" pitchFamily="18" charset="0"/>
              </a:rPr>
              <a:t>They have a bitter and slippery feel</a:t>
            </a:r>
          </a:p>
          <a:p>
            <a:pPr>
              <a:lnSpc>
                <a:spcPct val="170000"/>
              </a:lnSpc>
              <a:buFont typeface="Wingdings" pitchFamily="2" charset="2"/>
              <a:buChar char="ü"/>
            </a:pPr>
            <a:r>
              <a:rPr lang="en-US" sz="2400" dirty="0" smtClean="0">
                <a:solidFill>
                  <a:schemeClr val="tx1"/>
                </a:solidFill>
                <a:latin typeface="Constantia" pitchFamily="18" charset="0"/>
              </a:rPr>
              <a:t>They turn red litmus paper blue</a:t>
            </a:r>
          </a:p>
          <a:p>
            <a:pPr>
              <a:lnSpc>
                <a:spcPct val="170000"/>
              </a:lnSpc>
              <a:buFont typeface="Wingdings" pitchFamily="2" charset="2"/>
              <a:buChar char="ü"/>
            </a:pPr>
            <a:r>
              <a:rPr lang="en-US" sz="2400" dirty="0" smtClean="0">
                <a:solidFill>
                  <a:schemeClr val="tx1"/>
                </a:solidFill>
                <a:latin typeface="Constantia" pitchFamily="18" charset="0"/>
              </a:rPr>
              <a:t>They conduct electricity</a:t>
            </a:r>
          </a:p>
          <a:p>
            <a:pPr>
              <a:lnSpc>
                <a:spcPct val="170000"/>
              </a:lnSpc>
              <a:buNone/>
            </a:pPr>
            <a:r>
              <a:rPr lang="en-US" sz="2400" u="sng" dirty="0" smtClean="0">
                <a:solidFill>
                  <a:srgbClr val="00B050"/>
                </a:solidFill>
                <a:latin typeface="Constantia" pitchFamily="18" charset="0"/>
              </a:rPr>
              <a:t>Chemical properties</a:t>
            </a:r>
          </a:p>
          <a:p>
            <a:pPr>
              <a:lnSpc>
                <a:spcPct val="170000"/>
              </a:lnSpc>
              <a:buFont typeface="Wingdings" pitchFamily="2" charset="2"/>
              <a:buChar char="ü"/>
            </a:pPr>
            <a:r>
              <a:rPr lang="en-US" sz="2400" dirty="0" smtClean="0">
                <a:solidFill>
                  <a:schemeClr val="tx1"/>
                </a:solidFill>
                <a:latin typeface="Constantia" pitchFamily="18" charset="0"/>
              </a:rPr>
              <a:t>Reaction with acids</a:t>
            </a:r>
          </a:p>
          <a:p>
            <a:pPr indent="0">
              <a:lnSpc>
                <a:spcPct val="170000"/>
              </a:lnSpc>
              <a:buNone/>
            </a:pPr>
            <a:r>
              <a:rPr lang="en-US" sz="2400" dirty="0" smtClean="0">
                <a:solidFill>
                  <a:schemeClr val="tx1"/>
                </a:solidFill>
                <a:latin typeface="Constantia" pitchFamily="18" charset="0"/>
              </a:rPr>
              <a:t>Metal oxides and hydroxides react with acids to form salt and water. Example 1: sodium hydroxide with hydrochloric acid HCl (aq) + NaOH (aq)     NaCl (aq) H2O (l)  </a:t>
            </a:r>
          </a:p>
          <a:p>
            <a:pPr indent="0">
              <a:lnSpc>
                <a:spcPct val="170000"/>
              </a:lnSpc>
              <a:buNone/>
            </a:pPr>
            <a:r>
              <a:rPr lang="en-US" sz="2400" dirty="0" smtClean="0">
                <a:solidFill>
                  <a:schemeClr val="tx1"/>
                </a:solidFill>
                <a:latin typeface="Constantia" pitchFamily="18" charset="0"/>
              </a:rPr>
              <a:t> Example 2: Calcium oxide and hydrochloric acid2HCl (aq) + CaO (aq)     CaCl2 (aq) + H2O (l)</a:t>
            </a:r>
          </a:p>
          <a:p>
            <a:pPr>
              <a:buNone/>
            </a:pPr>
            <a:endParaRPr lang="en-US" sz="2000" dirty="0" smtClean="0">
              <a:solidFill>
                <a:schemeClr val="tx1"/>
              </a:solidFill>
            </a:endParaRPr>
          </a:p>
        </p:txBody>
      </p:sp>
      <p:cxnSp>
        <p:nvCxnSpPr>
          <p:cNvPr id="13" name="Straight Arrow Connector 12"/>
          <p:cNvCxnSpPr/>
          <p:nvPr/>
        </p:nvCxnSpPr>
        <p:spPr>
          <a:xfrm>
            <a:off x="5370490" y="5473521"/>
            <a:ext cx="347730" cy="1287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8615966" y="6091707"/>
            <a:ext cx="2962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8760343"/>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33120"/>
          </a:xfrm>
        </p:spPr>
        <p:txBody>
          <a:bodyPr/>
          <a:lstStyle/>
          <a:p>
            <a:pPr algn="ctr"/>
            <a:r>
              <a:rPr lang="en-US" dirty="0" smtClean="0">
                <a:solidFill>
                  <a:srgbClr val="00B050"/>
                </a:solidFill>
              </a:rPr>
              <a:t>Properties of bases Cont…</a:t>
            </a:r>
            <a:endParaRPr lang="en-US" dirty="0"/>
          </a:p>
        </p:txBody>
      </p:sp>
      <p:sp>
        <p:nvSpPr>
          <p:cNvPr id="3" name="Content Placeholder 2"/>
          <p:cNvSpPr>
            <a:spLocks noGrp="1"/>
          </p:cNvSpPr>
          <p:nvPr>
            <p:ph idx="1"/>
          </p:nvPr>
        </p:nvSpPr>
        <p:spPr>
          <a:xfrm>
            <a:off x="294640" y="1188720"/>
            <a:ext cx="11562080" cy="5537201"/>
          </a:xfrm>
        </p:spPr>
        <p:txBody>
          <a:bodyPr>
            <a:normAutofit/>
          </a:bodyPr>
          <a:lstStyle/>
          <a:p>
            <a:pPr>
              <a:lnSpc>
                <a:spcPct val="150000"/>
              </a:lnSpc>
              <a:buNone/>
            </a:pPr>
            <a:r>
              <a:rPr lang="en-US" sz="2000" dirty="0" smtClean="0">
                <a:latin typeface="Constantia" pitchFamily="18" charset="0"/>
              </a:rPr>
              <a:t>Metal carbonates react with acids to form salt, water , and carbon (iv) oxide.</a:t>
            </a:r>
          </a:p>
          <a:p>
            <a:pPr>
              <a:lnSpc>
                <a:spcPct val="150000"/>
              </a:lnSpc>
              <a:buNone/>
            </a:pPr>
            <a:r>
              <a:rPr lang="en-US" sz="2000" dirty="0" smtClean="0">
                <a:latin typeface="Constantia" pitchFamily="18" charset="0"/>
              </a:rPr>
              <a:t>Example: Magnesium carbonate with Hydrochloric acid</a:t>
            </a:r>
          </a:p>
          <a:p>
            <a:pPr>
              <a:lnSpc>
                <a:spcPct val="150000"/>
              </a:lnSpc>
              <a:buNone/>
            </a:pPr>
            <a:r>
              <a:rPr lang="en-US" sz="2000" dirty="0" smtClean="0">
                <a:latin typeface="Constantia" pitchFamily="18" charset="0"/>
              </a:rPr>
              <a:t>MgCO3 (s) + 2HCl (aq)       MgCl2 (aq) +CO2 (g) + H2O (l)</a:t>
            </a:r>
          </a:p>
          <a:p>
            <a:pPr>
              <a:lnSpc>
                <a:spcPct val="150000"/>
              </a:lnSpc>
              <a:buFont typeface="Wingdings" pitchFamily="2" charset="2"/>
              <a:buChar char="ü"/>
            </a:pPr>
            <a:r>
              <a:rPr lang="en-US" sz="2000" dirty="0" smtClean="0">
                <a:latin typeface="Constantia" pitchFamily="18" charset="0"/>
              </a:rPr>
              <a:t>Reaction of alkalis with ammonium salts</a:t>
            </a:r>
          </a:p>
          <a:p>
            <a:pPr>
              <a:lnSpc>
                <a:spcPct val="150000"/>
              </a:lnSpc>
              <a:buNone/>
            </a:pPr>
            <a:r>
              <a:rPr lang="en-US" sz="2000" dirty="0" smtClean="0">
                <a:latin typeface="Constantia" pitchFamily="18" charset="0"/>
              </a:rPr>
              <a:t>Under warm conditions, bases react with ammonium salts to yield ammonia, a metal salt, and water</a:t>
            </a:r>
          </a:p>
          <a:p>
            <a:pPr>
              <a:lnSpc>
                <a:spcPct val="150000"/>
              </a:lnSpc>
              <a:buNone/>
            </a:pPr>
            <a:r>
              <a:rPr lang="en-US" sz="2000" dirty="0" smtClean="0">
                <a:latin typeface="Constantia" pitchFamily="18" charset="0"/>
              </a:rPr>
              <a:t>Example: potassium hydroxide with ammonium chloride</a:t>
            </a:r>
          </a:p>
          <a:p>
            <a:pPr>
              <a:lnSpc>
                <a:spcPct val="150000"/>
              </a:lnSpc>
              <a:buNone/>
            </a:pPr>
            <a:r>
              <a:rPr lang="en-US" sz="2000" dirty="0" smtClean="0">
                <a:latin typeface="Constantia" pitchFamily="18" charset="0"/>
              </a:rPr>
              <a:t>KOH (aq) + NH4Cl (aq)        KCl (aq) + NH3 (g) + H2O (l)</a:t>
            </a:r>
            <a:endParaRPr lang="en-US" sz="2000" dirty="0">
              <a:latin typeface="Constantia" pitchFamily="18" charset="0"/>
            </a:endParaRPr>
          </a:p>
        </p:txBody>
      </p:sp>
      <p:cxnSp>
        <p:nvCxnSpPr>
          <p:cNvPr id="9" name="Straight Arrow Connector 8"/>
          <p:cNvCxnSpPr/>
          <p:nvPr/>
        </p:nvCxnSpPr>
        <p:spPr>
          <a:xfrm>
            <a:off x="3039414" y="5022761"/>
            <a:ext cx="437882" cy="128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884868" y="2691685"/>
            <a:ext cx="45076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6534" y="538480"/>
            <a:ext cx="8019626" cy="894080"/>
          </a:xfrm>
        </p:spPr>
        <p:txBody>
          <a:bodyPr>
            <a:normAutofit/>
          </a:bodyPr>
          <a:lstStyle/>
          <a:p>
            <a:pPr algn="ctr"/>
            <a:r>
              <a:rPr lang="en-US" dirty="0" smtClean="0">
                <a:solidFill>
                  <a:srgbClr val="00B050"/>
                </a:solidFill>
              </a:rPr>
              <a:t>pH Definition</a:t>
            </a:r>
            <a:endParaRPr lang="en-US" dirty="0">
              <a:solidFill>
                <a:srgbClr val="00B050"/>
              </a:solidFill>
            </a:endParaRPr>
          </a:p>
        </p:txBody>
      </p:sp>
      <p:sp>
        <p:nvSpPr>
          <p:cNvPr id="3" name="Content Placeholder 2"/>
          <p:cNvSpPr>
            <a:spLocks noGrp="1"/>
          </p:cNvSpPr>
          <p:nvPr>
            <p:ph idx="1"/>
          </p:nvPr>
        </p:nvSpPr>
        <p:spPr>
          <a:xfrm>
            <a:off x="677333" y="1300480"/>
            <a:ext cx="11077132" cy="5557520"/>
          </a:xfrm>
        </p:spPr>
        <p:txBody>
          <a:bodyPr>
            <a:noAutofit/>
          </a:bodyPr>
          <a:lstStyle/>
          <a:p>
            <a:pPr marL="0" indent="0">
              <a:lnSpc>
                <a:spcPct val="150000"/>
              </a:lnSpc>
              <a:buFont typeface="Wingdings" pitchFamily="2" charset="2"/>
              <a:buChar char="ü"/>
            </a:pPr>
            <a:r>
              <a:rPr lang="en-US" sz="2000" dirty="0" smtClean="0">
                <a:latin typeface="Constantia" pitchFamily="18" charset="0"/>
              </a:rPr>
              <a:t>pH is the measure of the hydrogen ions concentration and helps determine whether a substance is an acid or a base. The scale used is from 0 to 14 with those substances below 7 being acids while those with above 7 being bases.</a:t>
            </a:r>
          </a:p>
          <a:p>
            <a:pPr marL="0" indent="0">
              <a:lnSpc>
                <a:spcPct val="150000"/>
              </a:lnSpc>
              <a:buFont typeface="Wingdings" pitchFamily="2" charset="2"/>
              <a:buChar char="ü"/>
            </a:pPr>
            <a:r>
              <a:rPr lang="en-US" sz="2000" dirty="0" smtClean="0">
                <a:latin typeface="Constantia" pitchFamily="18" charset="0"/>
              </a:rPr>
              <a:t>The higher the concentration of hydrogen  ions, the lower  the pH and the lower the concentration of hydrogen ions, the higher the pH.</a:t>
            </a:r>
          </a:p>
          <a:p>
            <a:pPr marL="0" indent="0">
              <a:lnSpc>
                <a:spcPct val="150000"/>
              </a:lnSpc>
              <a:buFont typeface="Wingdings" pitchFamily="2" charset="2"/>
              <a:buChar char="ü"/>
            </a:pPr>
            <a:r>
              <a:rPr lang="en-US" sz="2000" dirty="0" smtClean="0">
                <a:latin typeface="Constantia" pitchFamily="18" charset="0"/>
              </a:rPr>
              <a:t>The pH is calculated as the negative logarithm of the hydrogen ion concentration.</a:t>
            </a:r>
          </a:p>
          <a:p>
            <a:pPr marL="0" indent="0">
              <a:lnSpc>
                <a:spcPct val="150000"/>
              </a:lnSpc>
              <a:buFont typeface="Wingdings" pitchFamily="2" charset="2"/>
              <a:buChar char="ü"/>
            </a:pPr>
            <a:r>
              <a:rPr lang="en-US" sz="2000" dirty="0" smtClean="0">
                <a:latin typeface="Constantia" pitchFamily="18" charset="0"/>
              </a:rPr>
              <a:t>Bases have a low hydrogen ions concentration and a high hydroxide ions concentration. They therefore donate hydroxide ions when in solution form.</a:t>
            </a:r>
          </a:p>
          <a:p>
            <a:pPr marL="0" indent="0">
              <a:lnSpc>
                <a:spcPct val="150000"/>
              </a:lnSpc>
              <a:buFont typeface="Wingdings" pitchFamily="2" charset="2"/>
              <a:buChar char="ü"/>
            </a:pPr>
            <a:endParaRPr lang="en-US" sz="2000" dirty="0">
              <a:latin typeface="Constantia" pitchFamily="18" charset="0"/>
            </a:endParaRPr>
          </a:p>
        </p:txBody>
      </p:sp>
    </p:spTree>
    <p:extLst>
      <p:ext uri="{BB962C8B-B14F-4D97-AF65-F5344CB8AC3E}">
        <p14:creationId xmlns:p14="http://schemas.microsoft.com/office/powerpoint/2010/main" val="1471288915"/>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7174" y="589280"/>
            <a:ext cx="8596668" cy="883920"/>
          </a:xfrm>
        </p:spPr>
        <p:txBody>
          <a:bodyPr/>
          <a:lstStyle/>
          <a:p>
            <a:r>
              <a:rPr lang="en-US" dirty="0" smtClean="0">
                <a:solidFill>
                  <a:srgbClr val="00B050"/>
                </a:solidFill>
              </a:rPr>
              <a:t>Caustic soda(sodium hydroxide)</a:t>
            </a:r>
            <a:endParaRPr lang="en-US" dirty="0"/>
          </a:p>
        </p:txBody>
      </p:sp>
      <p:sp>
        <p:nvSpPr>
          <p:cNvPr id="3" name="Content Placeholder 2"/>
          <p:cNvSpPr>
            <a:spLocks noGrp="1"/>
          </p:cNvSpPr>
          <p:nvPr>
            <p:ph idx="1"/>
          </p:nvPr>
        </p:nvSpPr>
        <p:spPr>
          <a:xfrm>
            <a:off x="677334" y="1767841"/>
            <a:ext cx="10630746" cy="4937759"/>
          </a:xfrm>
        </p:spPr>
        <p:txBody>
          <a:bodyPr>
            <a:normAutofit/>
          </a:bodyPr>
          <a:lstStyle/>
          <a:p>
            <a:pPr>
              <a:lnSpc>
                <a:spcPct val="150000"/>
              </a:lnSpc>
              <a:buFont typeface="Wingdings" pitchFamily="2" charset="2"/>
              <a:buChar char="Ø"/>
            </a:pPr>
            <a:r>
              <a:rPr lang="en-US" sz="2000" dirty="0" smtClean="0">
                <a:latin typeface="Constantia" pitchFamily="18" charset="0"/>
              </a:rPr>
              <a:t>Sodium hydroxide  is a widely used chemical in the world of chemistry. It is an inorganic, white solid that contain sodium and hydroxide ions as the constituent ions.</a:t>
            </a:r>
          </a:p>
          <a:p>
            <a:pPr>
              <a:lnSpc>
                <a:spcPct val="150000"/>
              </a:lnSpc>
              <a:buFont typeface="Wingdings" pitchFamily="2" charset="2"/>
              <a:buChar char="Ø"/>
            </a:pPr>
            <a:r>
              <a:rPr lang="en-US" sz="2000" dirty="0" smtClean="0">
                <a:latin typeface="Constantia" pitchFamily="18" charset="0"/>
              </a:rPr>
              <a:t>It is a highly soluble base that also readily absorb water and carbon (iv) oxide when exposed to the atmosphere.</a:t>
            </a:r>
          </a:p>
          <a:p>
            <a:pPr>
              <a:lnSpc>
                <a:spcPct val="150000"/>
              </a:lnSpc>
              <a:buFont typeface="Wingdings" pitchFamily="2" charset="2"/>
              <a:buChar char="Ø"/>
            </a:pPr>
            <a:r>
              <a:rPr lang="en-US" sz="2000" dirty="0" smtClean="0">
                <a:latin typeface="Constantia" pitchFamily="18" charset="0"/>
              </a:rPr>
              <a:t>Due to its widespread application in the production and purification of organic and inorganic products, multimillion companies have established themselves in the U.S and specialized in the production of caustic soda.</a:t>
            </a:r>
          </a:p>
          <a:p>
            <a:pPr>
              <a:lnSpc>
                <a:spcPct val="150000"/>
              </a:lnSpc>
              <a:buFont typeface="Wingdings" pitchFamily="2" charset="2"/>
              <a:buChar char="Ø"/>
            </a:pPr>
            <a:r>
              <a:rPr lang="en-US" sz="2000" dirty="0" smtClean="0">
                <a:latin typeface="Constantia" pitchFamily="18" charset="0"/>
              </a:rPr>
              <a:t>The top five producing companies are The Dow Chemical Company, BASF SE, Solvay, PPG Industries, Inc., and FMC Corporation.</a:t>
            </a:r>
          </a:p>
          <a:p>
            <a:pPr>
              <a:lnSpc>
                <a:spcPct val="150000"/>
              </a:lnSpc>
              <a:buFont typeface="Wingdings" pitchFamily="2" charset="2"/>
              <a:buChar char="Ø"/>
            </a:pPr>
            <a:endParaRPr lang="en-US" sz="2000" b="1" dirty="0" smtClean="0"/>
          </a:p>
          <a:p>
            <a:pPr>
              <a:lnSpc>
                <a:spcPct val="150000"/>
              </a:lnSpc>
              <a:buFont typeface="Wingdings" pitchFamily="2" charset="2"/>
              <a:buChar char="Ø"/>
            </a:pPr>
            <a:endParaRPr lang="en-US" sz="2000" b="1" dirty="0" smtClean="0"/>
          </a:p>
          <a:p>
            <a:pPr>
              <a:lnSpc>
                <a:spcPct val="15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534" y="406399"/>
            <a:ext cx="6668346" cy="1139065"/>
          </a:xfrm>
        </p:spPr>
        <p:txBody>
          <a:bodyPr>
            <a:noAutofit/>
          </a:bodyPr>
          <a:lstStyle/>
          <a:p>
            <a:pPr algn="ctr"/>
            <a:r>
              <a:rPr lang="en-US" dirty="0" smtClean="0">
                <a:solidFill>
                  <a:srgbClr val="00B050"/>
                </a:solidFill>
              </a:rPr>
              <a:t>Caustic soda Production Process</a:t>
            </a:r>
            <a:endParaRPr lang="en-US" dirty="0">
              <a:solidFill>
                <a:srgbClr val="00B050"/>
              </a:solidFill>
            </a:endParaRPr>
          </a:p>
        </p:txBody>
      </p:sp>
      <p:sp>
        <p:nvSpPr>
          <p:cNvPr id="3" name="Content Placeholder 2"/>
          <p:cNvSpPr>
            <a:spLocks noGrp="1"/>
          </p:cNvSpPr>
          <p:nvPr>
            <p:ph idx="1"/>
          </p:nvPr>
        </p:nvSpPr>
        <p:spPr>
          <a:xfrm>
            <a:off x="677334" y="1330961"/>
            <a:ext cx="10905066" cy="5334000"/>
          </a:xfrm>
        </p:spPr>
        <p:txBody>
          <a:bodyPr>
            <a:normAutofit/>
          </a:bodyPr>
          <a:lstStyle/>
          <a:p>
            <a:pPr marL="457200" indent="0">
              <a:lnSpc>
                <a:spcPct val="200000"/>
              </a:lnSpc>
              <a:buFont typeface="Wingdings" pitchFamily="2" charset="2"/>
              <a:buChar char="Ø"/>
            </a:pPr>
            <a:r>
              <a:rPr lang="en-US" sz="2200" dirty="0" smtClean="0">
                <a:latin typeface="Constantia" pitchFamily="18" charset="0"/>
              </a:rPr>
              <a:t>Sodium hydroxide is produced together with chlorine in the electrolysis of sodium chloride.</a:t>
            </a:r>
          </a:p>
          <a:p>
            <a:pPr marL="457200" indent="0">
              <a:lnSpc>
                <a:spcPct val="200000"/>
              </a:lnSpc>
              <a:buFont typeface="Wingdings" pitchFamily="2" charset="2"/>
              <a:buChar char="Ø"/>
            </a:pPr>
            <a:r>
              <a:rPr lang="en-US" sz="2200" dirty="0" smtClean="0">
                <a:latin typeface="Constantia" pitchFamily="18" charset="0"/>
              </a:rPr>
              <a:t>Large rocks of sodium chloride are found naturally occurring in many parts of the world as deeply occurring deposits. They are believed to have evaporated from trapped seas, 200 million years ago.</a:t>
            </a:r>
          </a:p>
          <a:p>
            <a:pPr marL="457200" indent="0">
              <a:lnSpc>
                <a:spcPct val="200000"/>
              </a:lnSpc>
              <a:buFont typeface="Wingdings" pitchFamily="2" charset="2"/>
              <a:buChar char="Ø"/>
            </a:pPr>
            <a:r>
              <a:rPr lang="en-US" sz="2200" dirty="0" smtClean="0">
                <a:latin typeface="Constantia" pitchFamily="18" charset="0"/>
              </a:rPr>
              <a:t>A small amount of sodium chloride is harvested as rock with the bigger percentage being mined as a solution through pumping of water at high pressure to the salt seam</a:t>
            </a:r>
            <a:r>
              <a:rPr lang="en-US" sz="2400" dirty="0" smtClean="0">
                <a:latin typeface="Constantia" pitchFamily="18" charset="0"/>
              </a:rPr>
              <a:t>.</a:t>
            </a: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214" y="701040"/>
            <a:ext cx="8596668" cy="670560"/>
          </a:xfrm>
        </p:spPr>
        <p:txBody>
          <a:bodyPr/>
          <a:lstStyle/>
          <a:p>
            <a:pPr algn="ctr"/>
            <a:r>
              <a:rPr lang="en-US" dirty="0" smtClean="0">
                <a:solidFill>
                  <a:srgbClr val="00B050"/>
                </a:solidFill>
              </a:rPr>
              <a:t>Caustic soda Production Cont</a:t>
            </a:r>
            <a:r>
              <a:rPr lang="en-US" dirty="0" smtClean="0">
                <a:solidFill>
                  <a:srgbClr val="00B050"/>
                </a:solidFill>
                <a:latin typeface="Constantia" pitchFamily="18" charset="0"/>
              </a:rPr>
              <a:t>…</a:t>
            </a:r>
            <a:endParaRPr lang="en-US" dirty="0"/>
          </a:p>
        </p:txBody>
      </p:sp>
      <p:sp>
        <p:nvSpPr>
          <p:cNvPr id="3" name="Content Placeholder 2"/>
          <p:cNvSpPr>
            <a:spLocks noGrp="1"/>
          </p:cNvSpPr>
          <p:nvPr>
            <p:ph idx="1"/>
          </p:nvPr>
        </p:nvSpPr>
        <p:spPr>
          <a:xfrm>
            <a:off x="677334" y="1280160"/>
            <a:ext cx="10823786" cy="5323839"/>
          </a:xfrm>
        </p:spPr>
        <p:txBody>
          <a:bodyPr>
            <a:normAutofit/>
          </a:bodyPr>
          <a:lstStyle/>
          <a:p>
            <a:pPr>
              <a:lnSpc>
                <a:spcPct val="150000"/>
              </a:lnSpc>
              <a:buFont typeface="Wingdings" pitchFamily="2" charset="2"/>
              <a:buChar char="Ø"/>
            </a:pPr>
            <a:r>
              <a:rPr lang="en-US" sz="2000" dirty="0" smtClean="0">
                <a:latin typeface="Constantia" pitchFamily="18" charset="0"/>
              </a:rPr>
              <a:t>Brine (sodium chloride) is purified with sodium carbonate, sodium hydroxide, among other reagents. The purification process removes contaminants of magnesium and calcium, among other unfavorable cations in the salt extract.</a:t>
            </a:r>
          </a:p>
          <a:p>
            <a:pPr>
              <a:lnSpc>
                <a:spcPct val="150000"/>
              </a:lnSpc>
              <a:buFont typeface="Wingdings" pitchFamily="2" charset="2"/>
              <a:buChar char="Ø"/>
            </a:pPr>
            <a:r>
              <a:rPr lang="en-US" sz="2000" dirty="0" smtClean="0">
                <a:latin typeface="Constantia" pitchFamily="18" charset="0"/>
              </a:rPr>
              <a:t>The brine is subjected to electrolytic processes that break it to sodium hydroxide and chlorine gas.  The concentration of sodium hydroxide produced varies with the type of electrolytic process used with the most common concentration being 50% (w/w) produced using mercury cells.</a:t>
            </a:r>
          </a:p>
          <a:p>
            <a:pPr>
              <a:lnSpc>
                <a:spcPct val="150000"/>
              </a:lnSpc>
              <a:buFont typeface="Wingdings" pitchFamily="2" charset="2"/>
              <a:buChar char="Ø"/>
            </a:pPr>
            <a:r>
              <a:rPr lang="en-US" sz="2000" dirty="0" smtClean="0">
                <a:latin typeface="Constantia" pitchFamily="18" charset="0"/>
              </a:rPr>
              <a:t>Sodium hydroxide is also produced in small scale by reacting sodium and water in a reaction that often release enough heat to generate a flame. However, this method is not commercially viable.</a:t>
            </a: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6986" y="248992"/>
            <a:ext cx="6001555" cy="670560"/>
          </a:xfrm>
        </p:spPr>
        <p:txBody>
          <a:bodyPr/>
          <a:lstStyle/>
          <a:p>
            <a:pPr algn="ctr"/>
            <a:r>
              <a:rPr lang="en-US" dirty="0" smtClean="0">
                <a:solidFill>
                  <a:srgbClr val="00B050"/>
                </a:solidFill>
              </a:rPr>
              <a:t>Uses of Sodium hydroxide</a:t>
            </a:r>
            <a:endParaRPr lang="en-US" dirty="0">
              <a:solidFill>
                <a:srgbClr val="00B050"/>
              </a:solidFill>
            </a:endParaRPr>
          </a:p>
        </p:txBody>
      </p:sp>
      <p:sp>
        <p:nvSpPr>
          <p:cNvPr id="3" name="Content Placeholder 2"/>
          <p:cNvSpPr>
            <a:spLocks noGrp="1"/>
          </p:cNvSpPr>
          <p:nvPr>
            <p:ph idx="1"/>
          </p:nvPr>
        </p:nvSpPr>
        <p:spPr>
          <a:xfrm>
            <a:off x="677334" y="1194620"/>
            <a:ext cx="10900150" cy="5663380"/>
          </a:xfrm>
        </p:spPr>
        <p:txBody>
          <a:bodyPr>
            <a:noAutofit/>
          </a:bodyPr>
          <a:lstStyle/>
          <a:p>
            <a:pPr marL="457200" indent="-457200">
              <a:lnSpc>
                <a:spcPct val="150000"/>
              </a:lnSpc>
              <a:buFont typeface="Wingdings" pitchFamily="2" charset="2"/>
              <a:buChar char="Ø"/>
            </a:pPr>
            <a:r>
              <a:rPr lang="en-US" sz="2000" dirty="0" smtClean="0">
                <a:latin typeface="Constantia" pitchFamily="18" charset="0"/>
              </a:rPr>
              <a:t>25% of all sodium hydroxide produced is used in the paper industry. It is a vital constituent of white liquor  used to separate lignin form cellulose fibers.  Paper industry also use it to bleach pulp in the paper  making process.</a:t>
            </a:r>
          </a:p>
          <a:p>
            <a:pPr marL="457200" indent="-457200">
              <a:lnSpc>
                <a:spcPct val="150000"/>
              </a:lnSpc>
              <a:buFont typeface="Wingdings" pitchFamily="2" charset="2"/>
              <a:buChar char="Ø"/>
            </a:pPr>
            <a:r>
              <a:rPr lang="en-US" sz="2000" dirty="0" smtClean="0">
                <a:latin typeface="Constantia" pitchFamily="18" charset="0"/>
              </a:rPr>
              <a:t>It is used in the manufacture of aluminum by purifying the bauxite ore.</a:t>
            </a:r>
          </a:p>
          <a:p>
            <a:pPr marL="457200" indent="-457200">
              <a:lnSpc>
                <a:spcPct val="150000"/>
              </a:lnSpc>
              <a:buFont typeface="Wingdings" pitchFamily="2" charset="2"/>
              <a:buChar char="Ø"/>
            </a:pPr>
            <a:r>
              <a:rPr lang="en-US" sz="2000" dirty="0" smtClean="0">
                <a:latin typeface="Constantia" pitchFamily="18" charset="0"/>
              </a:rPr>
              <a:t>It is a fundamental reactant in the making of soaps whereby it react with oils to form ester bonds.</a:t>
            </a:r>
          </a:p>
          <a:p>
            <a:pPr marL="457200" indent="-457200">
              <a:lnSpc>
                <a:spcPct val="150000"/>
              </a:lnSpc>
              <a:buFont typeface="Wingdings" pitchFamily="2" charset="2"/>
              <a:buChar char="Ø"/>
            </a:pPr>
            <a:r>
              <a:rPr lang="en-US" sz="2000" dirty="0" smtClean="0">
                <a:latin typeface="Constantia" pitchFamily="18" charset="0"/>
              </a:rPr>
              <a:t>Being a base it is used to treat water by raising the pH which makes water pipes less corrosive and reduce lead poisoning.</a:t>
            </a:r>
          </a:p>
          <a:p>
            <a:pPr marL="457200" indent="-457200">
              <a:lnSpc>
                <a:spcPct val="150000"/>
              </a:lnSpc>
              <a:buFont typeface="Wingdings" pitchFamily="2" charset="2"/>
              <a:buChar char="Ø"/>
            </a:pPr>
            <a:r>
              <a:rPr lang="en-US" sz="2000" dirty="0" smtClean="0">
                <a:latin typeface="Constantia" pitchFamily="18" charset="0"/>
              </a:rPr>
              <a:t>When dissolved in water and heated, it is used as a cleaning agent because it remove digest oils, proteins, and grease.</a:t>
            </a:r>
          </a:p>
        </p:txBody>
      </p:sp>
    </p:spTree>
    <p:extLst>
      <p:ext uri="{BB962C8B-B14F-4D97-AF65-F5344CB8AC3E}">
        <p14:creationId xmlns:p14="http://schemas.microsoft.com/office/powerpoint/2010/main" val="3339811692"/>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5486" y="323545"/>
            <a:ext cx="4890346" cy="1106010"/>
          </a:xfrm>
        </p:spPr>
        <p:txBody>
          <a:bodyPr>
            <a:noAutofit/>
          </a:bodyPr>
          <a:lstStyle/>
          <a:p>
            <a:pPr algn="ctr"/>
            <a:r>
              <a:rPr lang="en-US" dirty="0" smtClean="0">
                <a:solidFill>
                  <a:srgbClr val="00B050"/>
                </a:solidFill>
              </a:rPr>
              <a:t>Uses of caustic soda Cont…</a:t>
            </a:r>
            <a:endParaRPr lang="en-US" dirty="0">
              <a:solidFill>
                <a:srgbClr val="00B050"/>
              </a:solidFill>
            </a:endParaRPr>
          </a:p>
        </p:txBody>
      </p:sp>
      <p:sp>
        <p:nvSpPr>
          <p:cNvPr id="3" name="Content Placeholder 2"/>
          <p:cNvSpPr>
            <a:spLocks noGrp="1"/>
          </p:cNvSpPr>
          <p:nvPr>
            <p:ph idx="1"/>
          </p:nvPr>
        </p:nvSpPr>
        <p:spPr>
          <a:xfrm>
            <a:off x="677334" y="1270000"/>
            <a:ext cx="11382586" cy="5354319"/>
          </a:xfrm>
        </p:spPr>
        <p:txBody>
          <a:bodyPr>
            <a:normAutofit/>
          </a:bodyPr>
          <a:lstStyle/>
          <a:p>
            <a:pPr>
              <a:lnSpc>
                <a:spcPct val="150000"/>
              </a:lnSpc>
              <a:buFont typeface="Wingdings" pitchFamily="2" charset="2"/>
              <a:buChar char="Ø"/>
            </a:pPr>
            <a:r>
              <a:rPr lang="en-US" sz="2000" dirty="0" smtClean="0">
                <a:latin typeface="Constantia" pitchFamily="18" charset="0"/>
              </a:rPr>
              <a:t>Sodium hydroxide purifies crude oil by reacting with impurities in the process known as caustic washing  and remove the contaminants as non-volatile sodium salts.</a:t>
            </a:r>
          </a:p>
          <a:p>
            <a:pPr>
              <a:lnSpc>
                <a:spcPct val="150000"/>
              </a:lnSpc>
              <a:buFont typeface="Wingdings" pitchFamily="2" charset="2"/>
              <a:buChar char="Ø"/>
            </a:pPr>
            <a:r>
              <a:rPr lang="en-US" sz="2000" dirty="0" smtClean="0">
                <a:latin typeface="Constantia" pitchFamily="18" charset="0"/>
              </a:rPr>
              <a:t>In households, the base is used for chemical peeling vegetables, thickening of ice cream, processing of soft drinks, and softening of soft drinks, among other household procedures.</a:t>
            </a:r>
          </a:p>
          <a:p>
            <a:pPr>
              <a:lnSpc>
                <a:spcPct val="150000"/>
              </a:lnSpc>
              <a:buFont typeface="Wingdings" pitchFamily="2" charset="2"/>
              <a:buChar char="Ø"/>
            </a:pPr>
            <a:r>
              <a:rPr lang="en-US" sz="2000" dirty="0" smtClean="0">
                <a:latin typeface="Constantia" pitchFamily="18" charset="0"/>
              </a:rPr>
              <a:t>Sodium hydroxide  was used in a conventional health procedure to detect carbon (ii) oxide poisoning. Blood samples of  patients with a suspected poisoning  turned into a vermilion color when a few drops of sodium hydroxide are added.</a:t>
            </a:r>
          </a:p>
          <a:p>
            <a:pPr>
              <a:lnSpc>
                <a:spcPct val="150000"/>
              </a:lnSpc>
              <a:buFont typeface="Wingdings" pitchFamily="2" charset="2"/>
              <a:buChar char="Ø"/>
            </a:pPr>
            <a:endParaRPr lang="en-US" sz="2000" dirty="0"/>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8399" y="210354"/>
            <a:ext cx="8596668" cy="974501"/>
          </a:xfrm>
        </p:spPr>
        <p:txBody>
          <a:bodyPr>
            <a:noAutofit/>
          </a:bodyPr>
          <a:lstStyle/>
          <a:p>
            <a:pPr algn="ctr"/>
            <a:r>
              <a:rPr lang="en-US" dirty="0" smtClean="0">
                <a:solidFill>
                  <a:srgbClr val="00B050"/>
                </a:solidFill>
              </a:rPr>
              <a:t>Safety Concerns of Sodium Hydroxide Production</a:t>
            </a:r>
            <a:endParaRPr lang="en-US" dirty="0">
              <a:solidFill>
                <a:srgbClr val="00B050"/>
              </a:solidFill>
            </a:endParaRPr>
          </a:p>
        </p:txBody>
      </p:sp>
      <p:sp>
        <p:nvSpPr>
          <p:cNvPr id="3" name="Content Placeholder 2"/>
          <p:cNvSpPr>
            <a:spLocks noGrp="1"/>
          </p:cNvSpPr>
          <p:nvPr>
            <p:ph idx="1"/>
          </p:nvPr>
        </p:nvSpPr>
        <p:spPr>
          <a:xfrm>
            <a:off x="193183" y="1287887"/>
            <a:ext cx="11998817" cy="5344734"/>
          </a:xfrm>
        </p:spPr>
        <p:txBody>
          <a:bodyPr>
            <a:normAutofit/>
          </a:bodyPr>
          <a:lstStyle/>
          <a:p>
            <a:pPr>
              <a:lnSpc>
                <a:spcPct val="150000"/>
              </a:lnSpc>
              <a:buFont typeface="Wingdings" pitchFamily="2" charset="2"/>
              <a:buChar char="Ø"/>
            </a:pPr>
            <a:r>
              <a:rPr lang="en-US" sz="2000" dirty="0" smtClean="0">
                <a:latin typeface="Constantia" pitchFamily="18" charset="0"/>
              </a:rPr>
              <a:t>Sodium hydroxide being a strong base is corrosive  and digest organic compounds. It causes burns when it comes into contact with the skin. It may cause blindness when it comes into contact with the eyes.</a:t>
            </a:r>
          </a:p>
          <a:p>
            <a:pPr>
              <a:lnSpc>
                <a:spcPct val="150000"/>
              </a:lnSpc>
              <a:buFont typeface="Wingdings" pitchFamily="2" charset="2"/>
              <a:buChar char="Ø"/>
            </a:pPr>
            <a:r>
              <a:rPr lang="en-US" sz="2000" dirty="0" smtClean="0">
                <a:latin typeface="Constantia" pitchFamily="18" charset="0"/>
              </a:rPr>
              <a:t>People working with this chemical are often advised to use protective equipment such as goggles, headgear, apron, and rubber gloves, among others.</a:t>
            </a:r>
          </a:p>
          <a:p>
            <a:pPr>
              <a:lnSpc>
                <a:spcPct val="150000"/>
              </a:lnSpc>
              <a:buFont typeface="Wingdings" pitchFamily="2" charset="2"/>
              <a:buChar char="Ø"/>
            </a:pPr>
            <a:endParaRPr lang="en-US" sz="2000" dirty="0">
              <a:latin typeface="Constantia" pitchFamily="18" charset="0"/>
            </a:endParaRPr>
          </a:p>
        </p:txBody>
      </p:sp>
      <p:pic>
        <p:nvPicPr>
          <p:cNvPr id="1026" name="Picture 2" descr="C:\Users\dan\Documents\chemical_cauterization5.jpg"/>
          <p:cNvPicPr>
            <a:picLocks noChangeAspect="1" noChangeArrowheads="1"/>
          </p:cNvPicPr>
          <p:nvPr/>
        </p:nvPicPr>
        <p:blipFill>
          <a:blip r:embed="rId2"/>
          <a:srcRect/>
          <a:stretch>
            <a:fillRect/>
          </a:stretch>
        </p:blipFill>
        <p:spPr bwMode="auto">
          <a:xfrm>
            <a:off x="1107583" y="3503054"/>
            <a:ext cx="7194192" cy="2738996"/>
          </a:xfrm>
          <a:prstGeom prst="rect">
            <a:avLst/>
          </a:prstGeom>
          <a:noFill/>
        </p:spPr>
      </p:pic>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8415" y="274749"/>
            <a:ext cx="2568142" cy="652530"/>
          </a:xfrm>
        </p:spPr>
        <p:txBody>
          <a:bodyPr/>
          <a:lstStyle/>
          <a:p>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193183" y="837127"/>
            <a:ext cx="11797047" cy="5834129"/>
          </a:xfrm>
        </p:spPr>
        <p:txBody>
          <a:bodyPr/>
          <a:lstStyle/>
          <a:p>
            <a:pPr>
              <a:lnSpc>
                <a:spcPct val="150000"/>
              </a:lnSpc>
              <a:buFont typeface="Wingdings" pitchFamily="2" charset="2"/>
              <a:buChar char="Ø"/>
            </a:pPr>
            <a:r>
              <a:rPr lang="en-US" sz="2000" dirty="0" smtClean="0">
                <a:latin typeface="Constantia" pitchFamily="18" charset="0"/>
              </a:rPr>
              <a:t>Gregory, P., &amp; John, H. (2017). Utilization of Desalination Brine for Sodium Hydroxide Production: Technologies, Engineering Principles, Recovery Limits, and Future Directions. </a:t>
            </a:r>
            <a:r>
              <a:rPr lang="en-US" sz="2000" i="1" dirty="0" smtClean="0">
                <a:latin typeface="Constantia" pitchFamily="18" charset="0"/>
              </a:rPr>
              <a:t>ACS sustainable chemistry</a:t>
            </a:r>
            <a:r>
              <a:rPr lang="en-US" sz="2000" dirty="0" smtClean="0">
                <a:latin typeface="Constantia" pitchFamily="18" charset="0"/>
              </a:rPr>
              <a:t>.</a:t>
            </a:r>
          </a:p>
          <a:p>
            <a:pPr>
              <a:lnSpc>
                <a:spcPct val="150000"/>
              </a:lnSpc>
              <a:buFont typeface="Wingdings" pitchFamily="2" charset="2"/>
              <a:buChar char="Ø"/>
            </a:pPr>
            <a:r>
              <a:rPr lang="en-US" sz="2000" dirty="0" smtClean="0">
                <a:latin typeface="Constantia" pitchFamily="18" charset="0"/>
              </a:rPr>
              <a:t>Stephan, D. W. (2016). The broadening reach of frustrated Lewis pair chemistry. </a:t>
            </a:r>
            <a:r>
              <a:rPr lang="en-US" sz="2000" i="1" dirty="0" smtClean="0">
                <a:latin typeface="Constantia" pitchFamily="18" charset="0"/>
              </a:rPr>
              <a:t>Science</a:t>
            </a:r>
            <a:r>
              <a:rPr lang="en-US" sz="2000" dirty="0" smtClean="0">
                <a:latin typeface="Constantia" pitchFamily="18" charset="0"/>
              </a:rPr>
              <a:t>, </a:t>
            </a:r>
            <a:r>
              <a:rPr lang="en-US" sz="2000" i="1" dirty="0" smtClean="0">
                <a:latin typeface="Constantia" pitchFamily="18" charset="0"/>
              </a:rPr>
              <a:t>354</a:t>
            </a:r>
            <a:r>
              <a:rPr lang="en-US" sz="2000" dirty="0" smtClean="0">
                <a:latin typeface="Constantia" pitchFamily="18" charset="0"/>
              </a:rPr>
              <a:t>(6317), aaf7229.</a:t>
            </a:r>
          </a:p>
          <a:p>
            <a:pPr>
              <a:lnSpc>
                <a:spcPct val="150000"/>
              </a:lnSpc>
              <a:buFont typeface="Wingdings" pitchFamily="2" charset="2"/>
              <a:buChar char="Ø"/>
            </a:pPr>
            <a:r>
              <a:rPr lang="en-US" sz="2000" dirty="0" smtClean="0">
                <a:latin typeface="Constantia" pitchFamily="18" charset="0"/>
              </a:rPr>
              <a:t>Timberlake, K. C. (2015). </a:t>
            </a:r>
            <a:r>
              <a:rPr lang="en-US" sz="2000" i="1" dirty="0" smtClean="0">
                <a:latin typeface="Constantia" pitchFamily="18" charset="0"/>
              </a:rPr>
              <a:t>Chemistry: an introduction to general, organic, and biological chemistry</a:t>
            </a:r>
            <a:r>
              <a:rPr lang="en-US" sz="2000" dirty="0" smtClean="0">
                <a:latin typeface="Constantia" pitchFamily="18" charset="0"/>
              </a:rPr>
              <a:t>. Pearson.</a:t>
            </a:r>
          </a:p>
          <a:p>
            <a:pPr>
              <a:buNone/>
            </a:pPr>
            <a:endParaRPr lang="en-US" dirty="0"/>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1552</TotalTime>
  <Words>1168</Words>
  <Application>Microsoft Office PowerPoint</Application>
  <PresentationFormat>Custom</PresentationFormat>
  <Paragraphs>67</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Research on Bases Name Institution of Affiliation</vt:lpstr>
      <vt:lpstr>Introduction</vt:lpstr>
      <vt:lpstr>Introduction cont…</vt:lpstr>
      <vt:lpstr>Properties of bases</vt:lpstr>
      <vt:lpstr>Properties of bases Cont…</vt:lpstr>
      <vt:lpstr>pH Definition</vt:lpstr>
      <vt:lpstr>Caustic soda(sodium hydroxide)</vt:lpstr>
      <vt:lpstr>Caustic soda Production Process</vt:lpstr>
      <vt:lpstr>Caustic soda Production Cont…</vt:lpstr>
      <vt:lpstr>Uses of Sodium hydroxide</vt:lpstr>
      <vt:lpstr>Uses of caustic soda Cont…</vt:lpstr>
      <vt:lpstr>Safety Concerns of Sodium Hydroxide Production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cp:lastModifiedBy>Simon</cp:lastModifiedBy>
  <cp:revision>116</cp:revision>
  <dcterms:created xsi:type="dcterms:W3CDTF">2016-05-08T08:20:33Z</dcterms:created>
  <dcterms:modified xsi:type="dcterms:W3CDTF">2019-01-21T06:01:09Z</dcterms:modified>
</cp:coreProperties>
</file>